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310AD8-61B5-3560-7C38-BB39DC6602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91EEBA-E1FD-B888-D27F-B1466F0CD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6D99E9-FB9E-A2CA-C24B-AEB4655E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98F4E8-F9BD-364C-9FD3-BFA024BF4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3FCF24-0144-EFFE-3057-900EA7AE4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8379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DC91A9-F50F-B88A-9368-4FEF83229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514FD3-A55C-7DF4-2F54-BA169F2A0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08043B-0BEF-031A-4D6D-C8B6A2114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F70F6E-B2A6-4BE4-53E0-1A470B164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7FE94B-D236-0D2F-6CBB-EFBE15228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18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A5C04A9-42EB-9D1E-A210-9059061B80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B5404A-8385-A049-98C6-62CA72900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C817A3-0DBD-FA25-AEC5-457C173D2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C192A7-DD24-53B4-5C7A-D19CDF868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709DAF-2CA0-82BF-65A0-0111145AE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475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E209CB-E11A-7761-A7DD-940411E2E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F1D710-607C-4F3F-0F6D-91AFEB4D7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5D1BD2-0218-B8C7-B285-0C188DAE0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916F5B-DA14-A7D8-B9B9-F7147F7F9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87C5D3-A86B-FF7A-22BE-19D683600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475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24B4C0-4B2A-9428-A387-1ED5F9D9B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456799-7777-0F64-BFDE-896E82C22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707E71-BD18-535A-F04F-6A1F9B69C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5ABC24-E096-57F1-F745-CC1BAA57E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B08349-340B-F880-3648-88051FB16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682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55AD7D-BA57-8323-6D1E-47B94A4E6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7984FD-154B-B8B7-2A4F-7F18AA1593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06BC98-F6F7-9B8D-3DB3-7A7E090A0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842F41-331C-1A18-35B2-1F5147C67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FE88C6-25ED-9E6B-386B-CE1ACA663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753630-F050-F574-8F6D-76377CE9B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539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48F10A-2DFA-9A3F-8EC0-CC86736F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C49701-6958-9096-FF49-901F145E92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9243FE1-E5AC-5EB5-B0EE-19BD8B232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C29BAE2-F3A4-2C51-47C9-E909210453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340D353-40B0-958A-07EF-35C5198021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AAE44C-C359-2E3D-8254-4D526F4A9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733DB8-1789-C17C-F1B9-C7ABA79C1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C9CE58B-6C82-7BE7-07A2-1E0B002D9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477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38E01-C597-99A3-851F-A31841E10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90440C8-74A0-B973-1477-428FF430D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8AF14A1-72C5-B5C9-EDB6-8D51596EB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15A8F1E-2F21-060C-B338-00E848F02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48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3A648DC-6BDA-9314-6CBF-A390C4472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A107913-BE50-CC62-2C35-B14A52C8A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4F041-3BCD-B5D8-CD77-1E81ED3C4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5950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ED3426-6F42-CCDF-AD0C-69D6720EC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1B094E-CC92-EF20-744C-D4A525EBF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0127AD-71D0-D824-2D9B-3E090E8558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4D8C88-DF8D-3198-C389-AC8EDF7F3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09EEF8-B6D6-4597-7400-2AF9FECEC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891203-FCA7-7465-D973-F6EC89CB9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409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3E122-718A-AF43-8B5A-15E28A86D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D87730-3A77-F0D4-B789-9EDE6E4E67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A5B3EF-DFB7-7310-B579-BAD0B9F4A2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779CB3-2D14-83AC-6AD4-76700F46E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FD0D3D-40F7-7B71-8DF9-0443FD0FC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E00AEE-0A7D-D3D2-A79B-06D6C26E2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8924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A186C4B-1C4B-A7FE-AB2B-390221DDF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7F3A80-4547-559F-F347-306412ACD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4EB0E6-864A-FE88-0C9C-EFDCBB794E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BCAAB5-8C5B-458D-B314-657DC64CC987}" type="datetimeFigureOut">
              <a:rPr lang="ko-KR" altLang="en-US" smtClean="0"/>
              <a:t>2024-05-22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C6B815-1484-A80C-F111-DFCDFA34A5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C1DFC8-8730-DAD5-44C2-95BDAAD44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14F827-785F-4E91-99C7-22A953544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470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A762CC-D931-0700-63A0-7D14E9F359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accent1"/>
                </a:solidFill>
              </a:rPr>
              <a:t>Pet Detector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BAE016-D7E0-BCFA-BCFB-5D436B52B5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b="1" dirty="0"/>
              <a:t>심하은</a:t>
            </a:r>
          </a:p>
        </p:txBody>
      </p:sp>
    </p:spTree>
    <p:extLst>
      <p:ext uri="{BB962C8B-B14F-4D97-AF65-F5344CB8AC3E}">
        <p14:creationId xmlns:p14="http://schemas.microsoft.com/office/powerpoint/2010/main" val="3973552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92B0C2-26DC-4558-C4FC-3EA18524C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chemeClr val="accent1"/>
                </a:solidFill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265771-CBB4-91D3-C9C5-FAE829327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  <a:endParaRPr lang="en-US" altLang="ko-KR" dirty="0"/>
          </a:p>
          <a:p>
            <a:r>
              <a:rPr lang="en-US" altLang="ko-KR" dirty="0"/>
              <a:t>Dataset</a:t>
            </a:r>
          </a:p>
          <a:p>
            <a:r>
              <a:rPr lang="en-US" altLang="ko-KR" dirty="0"/>
              <a:t>Model</a:t>
            </a:r>
          </a:p>
          <a:p>
            <a:r>
              <a:rPr lang="en-US" altLang="ko-KR" dirty="0"/>
              <a:t>Training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1668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B68431-BCD0-0182-58D9-3C971CA70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chemeClr val="accent1"/>
                </a:solidFill>
              </a:rPr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28AF36-D780-3901-75AA-B4ADC8EEE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실시간으로 </a:t>
            </a:r>
            <a:r>
              <a:rPr lang="en-US" altLang="ko-KR" dirty="0"/>
              <a:t>Segmentation</a:t>
            </a:r>
            <a:r>
              <a:rPr lang="ko-KR" altLang="en-US" dirty="0"/>
              <a:t>을 수행하는 프로그램 개발</a:t>
            </a:r>
            <a:endParaRPr lang="en-US" altLang="ko-KR" dirty="0"/>
          </a:p>
          <a:p>
            <a:r>
              <a:rPr lang="en-US" altLang="ko-KR" dirty="0"/>
              <a:t>CPU </a:t>
            </a:r>
            <a:r>
              <a:rPr lang="ko-KR" altLang="en-US" dirty="0"/>
              <a:t>환경에서 스트리밍 </a:t>
            </a:r>
            <a:r>
              <a:rPr lang="en-US" altLang="ko-KR" dirty="0"/>
              <a:t>Segmentation </a:t>
            </a:r>
            <a:r>
              <a:rPr lang="ko-KR" altLang="en-US" dirty="0"/>
              <a:t>수행</a:t>
            </a:r>
          </a:p>
        </p:txBody>
      </p:sp>
    </p:spTree>
    <p:extLst>
      <p:ext uri="{BB962C8B-B14F-4D97-AF65-F5344CB8AC3E}">
        <p14:creationId xmlns:p14="http://schemas.microsoft.com/office/powerpoint/2010/main" val="3893800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7F628E-B104-49B6-2456-64E212EFE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accent1"/>
                </a:solidFill>
              </a:rPr>
              <a:t>Dataset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47F5B380-11C4-4597-016B-EC7089C8A4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88E9382-D9AC-2C62-D43C-F35C05004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653443"/>
            <a:ext cx="5690197" cy="2890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850118-791D-763D-84DB-CF7C36B716E9}"/>
              </a:ext>
            </a:extLst>
          </p:cNvPr>
          <p:cNvSpPr txBox="1"/>
          <p:nvPr/>
        </p:nvSpPr>
        <p:spPr>
          <a:xfrm>
            <a:off x="841971" y="1535002"/>
            <a:ext cx="10203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6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Muli"/>
              </a:rPr>
              <a:t>The Oxford-IIIT Pet Dataset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651682B-B729-BD48-D50B-451CE9A74DE8}"/>
              </a:ext>
            </a:extLst>
          </p:cNvPr>
          <p:cNvGrpSpPr/>
          <p:nvPr/>
        </p:nvGrpSpPr>
        <p:grpSpPr>
          <a:xfrm>
            <a:off x="7546817" y="2886971"/>
            <a:ext cx="2174844" cy="2269720"/>
            <a:chOff x="1490049" y="2676502"/>
            <a:chExt cx="2174844" cy="226972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7F8731F-A90B-062C-5460-E607659765FF}"/>
                </a:ext>
              </a:extLst>
            </p:cNvPr>
            <p:cNvSpPr txBox="1"/>
            <p:nvPr/>
          </p:nvSpPr>
          <p:spPr>
            <a:xfrm>
              <a:off x="1490049" y="4299891"/>
              <a:ext cx="9108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Size</a:t>
              </a:r>
            </a:p>
            <a:p>
              <a:r>
                <a:rPr lang="en-US" altLang="ko-KR" dirty="0"/>
                <a:t>800MB</a:t>
              </a:r>
              <a:endParaRPr lang="ko-KR" altLang="en-US" dirty="0"/>
            </a:p>
          </p:txBody>
        </p:sp>
        <p:graphicFrame>
          <p:nvGraphicFramePr>
            <p:cNvPr id="13" name="표 12">
              <a:extLst>
                <a:ext uri="{FF2B5EF4-FFF2-40B4-BE49-F238E27FC236}">
                  <a16:creationId xmlns:a16="http://schemas.microsoft.com/office/drawing/2014/main" id="{595F4B28-E445-3B81-2F10-8ADB18A0303A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636905725"/>
                </p:ext>
              </p:extLst>
            </p:nvPr>
          </p:nvGraphicFramePr>
          <p:xfrm>
            <a:off x="1490049" y="3145382"/>
            <a:ext cx="2174844" cy="796288"/>
          </p:xfrm>
          <a:graphic>
            <a:graphicData uri="http://schemas.openxmlformats.org/drawingml/2006/table">
              <a:tbl>
                <a:tblPr firstRow="1" bandRow="1">
                  <a:tableStyleId>{5940675A-B579-460E-94D1-54222C63F5DA}</a:tableStyleId>
                </a:tblPr>
                <a:tblGrid>
                  <a:gridCol w="496250">
                    <a:extLst>
                      <a:ext uri="{9D8B030D-6E8A-4147-A177-3AD203B41FA5}">
                        <a16:colId xmlns:a16="http://schemas.microsoft.com/office/drawing/2014/main" val="8614446"/>
                      </a:ext>
                    </a:extLst>
                  </a:gridCol>
                  <a:gridCol w="1678594">
                    <a:extLst>
                      <a:ext uri="{9D8B030D-6E8A-4147-A177-3AD203B41FA5}">
                        <a16:colId xmlns:a16="http://schemas.microsoft.com/office/drawing/2014/main" val="915262963"/>
                      </a:ext>
                    </a:extLst>
                  </a:gridCol>
                </a:tblGrid>
                <a:tr h="398144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en-US" altLang="ko-KR" dirty="0"/>
                          <a:t>0</a:t>
                        </a:r>
                        <a:endParaRPr lang="ko-KR" altLang="en-US" dirty="0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en-US" altLang="ko-KR" dirty="0"/>
                          <a:t>Background</a:t>
                        </a:r>
                        <a:endParaRPr lang="ko-KR" altLang="en-US" dirty="0"/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336922639"/>
                    </a:ext>
                  </a:extLst>
                </a:tr>
                <a:tr h="398144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en-US" altLang="ko-KR" dirty="0"/>
                          <a:t>1</a:t>
                        </a:r>
                        <a:endParaRPr lang="ko-KR" altLang="en-US" dirty="0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en-US" altLang="ko-KR" dirty="0"/>
                          <a:t>Cat or Dog</a:t>
                        </a:r>
                        <a:endParaRPr lang="ko-KR" altLang="en-US" dirty="0"/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10520403"/>
                    </a:ext>
                  </a:extLst>
                </a:tr>
              </a:tbl>
            </a:graphicData>
          </a:graphic>
        </p:graphicFrame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1BBB984-EE0E-3A8E-C8B3-FE6AC468C52B}"/>
                </a:ext>
              </a:extLst>
            </p:cNvPr>
            <p:cNvSpPr txBox="1">
              <a:spLocks/>
            </p:cNvSpPr>
            <p:nvPr/>
          </p:nvSpPr>
          <p:spPr>
            <a:xfrm>
              <a:off x="1490049" y="2676502"/>
              <a:ext cx="127880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/>
                <a:t>Category</a:t>
              </a:r>
              <a:endParaRPr lang="ko-KR" altLang="en-US" b="1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0C54DBB-4968-A67B-725E-8CEF782A39BA}"/>
              </a:ext>
            </a:extLst>
          </p:cNvPr>
          <p:cNvSpPr txBox="1"/>
          <p:nvPr/>
        </p:nvSpPr>
        <p:spPr>
          <a:xfrm>
            <a:off x="838200" y="6414266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dirty="0"/>
              <a:t>https://www.robots.ox.ac.uk/~vgg/data/pets/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927412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90AD47-C561-488A-6187-35AAC5E4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accent1"/>
                </a:solidFill>
              </a:rPr>
              <a:t>Model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9CE09-7A18-97EB-814C-2D9827E43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291"/>
            <a:ext cx="10515600" cy="526060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Backbone - Pretrained Mobilenetv2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97E0CCC-49B0-98D7-CD8B-A78F5AEFD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567" y="2091351"/>
            <a:ext cx="5583536" cy="4382655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25368DC-9EF1-FA8F-60F2-3713B83BB5C6}"/>
              </a:ext>
            </a:extLst>
          </p:cNvPr>
          <p:cNvSpPr/>
          <p:nvPr/>
        </p:nvSpPr>
        <p:spPr>
          <a:xfrm>
            <a:off x="3503692" y="2853878"/>
            <a:ext cx="5033726" cy="2098368"/>
          </a:xfrm>
          <a:prstGeom prst="roundRect">
            <a:avLst>
              <a:gd name="adj" fmla="val 5612"/>
            </a:avLst>
          </a:prstGeom>
          <a:noFill/>
          <a:ln w="38100">
            <a:solidFill>
              <a:schemeClr val="tx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C740E595-2B14-E693-842D-C38940895B31}"/>
              </a:ext>
            </a:extLst>
          </p:cNvPr>
          <p:cNvSpPr/>
          <p:nvPr/>
        </p:nvSpPr>
        <p:spPr>
          <a:xfrm>
            <a:off x="3503692" y="2853879"/>
            <a:ext cx="5033726" cy="1174152"/>
          </a:xfrm>
          <a:prstGeom prst="roundRect">
            <a:avLst>
              <a:gd name="adj" fmla="val 9727"/>
            </a:avLst>
          </a:prstGeom>
          <a:noFill/>
          <a:ln w="381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F5805C-6A95-BDC9-A17D-8F0AFACDFF40}"/>
              </a:ext>
            </a:extLst>
          </p:cNvPr>
          <p:cNvSpPr txBox="1"/>
          <p:nvPr/>
        </p:nvSpPr>
        <p:spPr>
          <a:xfrm>
            <a:off x="8685103" y="3225465"/>
            <a:ext cx="192719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2"/>
                </a:solidFill>
              </a:rPr>
              <a:t>low-level feature</a:t>
            </a:r>
            <a:endParaRPr lang="ko-KR" altLang="en-US" dirty="0">
              <a:solidFill>
                <a:schemeClr val="accent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F4D99F-5FDC-5475-904B-57B5B6149B88}"/>
              </a:ext>
            </a:extLst>
          </p:cNvPr>
          <p:cNvSpPr txBox="1"/>
          <p:nvPr/>
        </p:nvSpPr>
        <p:spPr>
          <a:xfrm>
            <a:off x="8685103" y="4378448"/>
            <a:ext cx="119770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/>
                </a:solidFill>
              </a:rPr>
              <a:t>backbone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6CD9D5A-34D8-4097-B2AA-40119337CC37}"/>
              </a:ext>
            </a:extLst>
          </p:cNvPr>
          <p:cNvSpPr txBox="1"/>
          <p:nvPr/>
        </p:nvSpPr>
        <p:spPr>
          <a:xfrm>
            <a:off x="838200" y="6414266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https://arxiv.org/pdf/1801.04381</a:t>
            </a:r>
          </a:p>
        </p:txBody>
      </p:sp>
    </p:spTree>
    <p:extLst>
      <p:ext uri="{BB962C8B-B14F-4D97-AF65-F5344CB8AC3E}">
        <p14:creationId xmlns:p14="http://schemas.microsoft.com/office/powerpoint/2010/main" val="1390495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90AD47-C561-488A-6187-35AAC5E4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accent1"/>
                </a:solidFill>
              </a:rPr>
              <a:t>Model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9CE09-7A18-97EB-814C-2D9827E43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384"/>
            <a:ext cx="10515600" cy="47173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/>
              <a:t>DeepLabv3 +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F3EA7C-C309-0545-99F3-B003E3FDF705}"/>
              </a:ext>
            </a:extLst>
          </p:cNvPr>
          <p:cNvSpPr txBox="1"/>
          <p:nvPr/>
        </p:nvSpPr>
        <p:spPr>
          <a:xfrm>
            <a:off x="838200" y="6414266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https://arxiv.org/pdf/1802.02611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5A25E45-2656-03D4-3F7A-7986A1A0D7E3}"/>
              </a:ext>
            </a:extLst>
          </p:cNvPr>
          <p:cNvSpPr/>
          <p:nvPr/>
        </p:nvSpPr>
        <p:spPr>
          <a:xfrm>
            <a:off x="2415762" y="2554853"/>
            <a:ext cx="1394233" cy="1262001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Mobilenetv3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40E892F-BA0A-ECD5-C604-D8E91B35298D}"/>
              </a:ext>
            </a:extLst>
          </p:cNvPr>
          <p:cNvSpPr/>
          <p:nvPr/>
        </p:nvSpPr>
        <p:spPr>
          <a:xfrm>
            <a:off x="4788148" y="1605821"/>
            <a:ext cx="1879347" cy="59563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1×1Conv</a:t>
            </a:r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229C687-F7F5-8E1D-EE56-7780EEEB468F}"/>
              </a:ext>
            </a:extLst>
          </p:cNvPr>
          <p:cNvSpPr/>
          <p:nvPr/>
        </p:nvSpPr>
        <p:spPr>
          <a:xfrm>
            <a:off x="4788148" y="2241635"/>
            <a:ext cx="1879347" cy="59563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3×3Conv, </a:t>
            </a:r>
          </a:p>
          <a:p>
            <a:pPr algn="ctr"/>
            <a:r>
              <a:rPr lang="en-US" altLang="ko-KR" dirty="0"/>
              <a:t>rate 6</a:t>
            </a:r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5B343DC-2DC4-FCCF-DE2F-B2AD1FABC485}"/>
              </a:ext>
            </a:extLst>
          </p:cNvPr>
          <p:cNvSpPr/>
          <p:nvPr/>
        </p:nvSpPr>
        <p:spPr>
          <a:xfrm>
            <a:off x="4788149" y="2888039"/>
            <a:ext cx="1879347" cy="59563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3×3Conv, </a:t>
            </a:r>
          </a:p>
          <a:p>
            <a:pPr algn="ctr"/>
            <a:r>
              <a:rPr lang="en-US" altLang="ko-KR" dirty="0"/>
              <a:t>rate 12</a:t>
            </a:r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6CBEC4C-66EE-5F13-3DF3-88C8934CCBDF}"/>
              </a:ext>
            </a:extLst>
          </p:cNvPr>
          <p:cNvSpPr/>
          <p:nvPr/>
        </p:nvSpPr>
        <p:spPr>
          <a:xfrm>
            <a:off x="4788148" y="3548444"/>
            <a:ext cx="1879347" cy="59563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3×3Conv, </a:t>
            </a:r>
          </a:p>
          <a:p>
            <a:pPr algn="ctr"/>
            <a:r>
              <a:rPr lang="en-US" altLang="ko-KR" dirty="0"/>
              <a:t>rate 18</a:t>
            </a:r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CBB450A-2211-E3DE-0B0C-0D20CD2CEA2D}"/>
              </a:ext>
            </a:extLst>
          </p:cNvPr>
          <p:cNvSpPr/>
          <p:nvPr/>
        </p:nvSpPr>
        <p:spPr>
          <a:xfrm>
            <a:off x="4788148" y="4201755"/>
            <a:ext cx="1879347" cy="59563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Avgpool</a:t>
            </a:r>
            <a:r>
              <a:rPr lang="en-US" altLang="ko-KR" dirty="0"/>
              <a:t> &amp; </a:t>
            </a:r>
            <a:r>
              <a:rPr lang="en-US" altLang="ko-KR" dirty="0" err="1"/>
              <a:t>Upsample</a:t>
            </a:r>
            <a:endParaRPr lang="ko-KR" altLang="en-US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EB204684-DBCF-18DD-7CFE-7003187125C1}"/>
              </a:ext>
            </a:extLst>
          </p:cNvPr>
          <p:cNvSpPr/>
          <p:nvPr/>
        </p:nvSpPr>
        <p:spPr>
          <a:xfrm>
            <a:off x="7645651" y="2889065"/>
            <a:ext cx="1879348" cy="59563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Concat</a:t>
            </a:r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84D7224-39D8-E1DF-5971-3A82B74326CE}"/>
              </a:ext>
            </a:extLst>
          </p:cNvPr>
          <p:cNvSpPr/>
          <p:nvPr/>
        </p:nvSpPr>
        <p:spPr>
          <a:xfrm>
            <a:off x="2415762" y="5490396"/>
            <a:ext cx="1394233" cy="59563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1×1Conv</a:t>
            </a:r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2EDE9FE-A282-EDA6-5041-905E21038706}"/>
              </a:ext>
            </a:extLst>
          </p:cNvPr>
          <p:cNvSpPr/>
          <p:nvPr/>
        </p:nvSpPr>
        <p:spPr>
          <a:xfrm>
            <a:off x="4788148" y="5490397"/>
            <a:ext cx="1879347" cy="59563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Concat</a:t>
            </a:r>
            <a:endParaRPr lang="ko-KR" altLang="en-US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026F0DC1-6245-2C6E-091C-490174B461BC}"/>
              </a:ext>
            </a:extLst>
          </p:cNvPr>
          <p:cNvSpPr/>
          <p:nvPr/>
        </p:nvSpPr>
        <p:spPr>
          <a:xfrm>
            <a:off x="7645650" y="5490397"/>
            <a:ext cx="1879348" cy="59563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Classification &amp; </a:t>
            </a:r>
            <a:r>
              <a:rPr lang="en-US" altLang="ko-KR" dirty="0" err="1"/>
              <a:t>Upsample</a:t>
            </a:r>
            <a:endParaRPr lang="ko-KR" altLang="en-US" dirty="0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55AC32F-1935-CC4C-2B9C-BED313173DC8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 flipV="1">
            <a:off x="3809995" y="1903636"/>
            <a:ext cx="978153" cy="12822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76AF25B-BCA5-0C82-A301-C2C25BCB0C32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 flipV="1">
            <a:off x="3809995" y="2539450"/>
            <a:ext cx="978153" cy="6464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A886576-8503-F8C3-BA74-1F1C785A7DEA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3809995" y="3185854"/>
            <a:ext cx="97815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C6FA416-DE30-6EFF-088B-141A715DCABE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3809995" y="3185854"/>
            <a:ext cx="978153" cy="660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C827628-1CC1-5FA8-76D7-6106B6B17BA7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>
            <a:off x="3809995" y="3185854"/>
            <a:ext cx="978153" cy="13137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82849ED7-E101-E8F1-1B8A-A4860E909EFA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>
            <a:off x="6667495" y="1903636"/>
            <a:ext cx="978156" cy="12832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56171EA0-6555-DDF5-58AF-F55C2C658E73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>
            <a:off x="6667495" y="2539450"/>
            <a:ext cx="978156" cy="6474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E3F73BB1-409C-D853-AA53-13C73BDFEC52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>
            <a:off x="6667496" y="3185854"/>
            <a:ext cx="978155" cy="10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B911D223-B0B8-1C97-B40F-31C09DCE60F5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 flipV="1">
            <a:off x="6667495" y="3186880"/>
            <a:ext cx="978156" cy="659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C9084219-9E71-97EA-690E-55B23686F1A2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 flipV="1">
            <a:off x="6667495" y="3186880"/>
            <a:ext cx="978156" cy="13126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A1719E4A-0225-B6EC-CF40-2DD3CF7D2023}"/>
              </a:ext>
            </a:extLst>
          </p:cNvPr>
          <p:cNvSpPr/>
          <p:nvPr/>
        </p:nvSpPr>
        <p:spPr>
          <a:xfrm>
            <a:off x="7645651" y="4131099"/>
            <a:ext cx="1879348" cy="59563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1×1Conv &amp; </a:t>
            </a:r>
            <a:r>
              <a:rPr lang="en-US" altLang="ko-KR" dirty="0" err="1"/>
              <a:t>Upsample</a:t>
            </a:r>
            <a:endParaRPr lang="ko-KR" altLang="en-US" dirty="0"/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C7E71D07-E820-C681-A079-12277284991B}"/>
              </a:ext>
            </a:extLst>
          </p:cNvPr>
          <p:cNvCxnSpPr>
            <a:cxnSpLocks/>
            <a:stCxn id="13" idx="2"/>
            <a:endCxn id="49" idx="0"/>
          </p:cNvCxnSpPr>
          <p:nvPr/>
        </p:nvCxnSpPr>
        <p:spPr>
          <a:xfrm>
            <a:off x="8585325" y="3484695"/>
            <a:ext cx="0" cy="6464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19BF4EA6-9C52-7EEF-74FE-774C519C5215}"/>
              </a:ext>
            </a:extLst>
          </p:cNvPr>
          <p:cNvCxnSpPr>
            <a:cxnSpLocks/>
            <a:stCxn id="4" idx="2"/>
            <a:endCxn id="14" idx="0"/>
          </p:cNvCxnSpPr>
          <p:nvPr/>
        </p:nvCxnSpPr>
        <p:spPr>
          <a:xfrm>
            <a:off x="3112879" y="3816854"/>
            <a:ext cx="0" cy="16735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42A311C7-B4CB-E459-6077-F1E5DCEBDB70}"/>
              </a:ext>
            </a:extLst>
          </p:cNvPr>
          <p:cNvCxnSpPr>
            <a:cxnSpLocks/>
            <a:stCxn id="49" idx="2"/>
            <a:endCxn id="15" idx="0"/>
          </p:cNvCxnSpPr>
          <p:nvPr/>
        </p:nvCxnSpPr>
        <p:spPr>
          <a:xfrm rot="5400000">
            <a:off x="6774740" y="3679812"/>
            <a:ext cx="763668" cy="285750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50DE6023-702D-F6AF-045A-2EC1D24D8578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3809995" y="5788211"/>
            <a:ext cx="97815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8E56DC4B-1117-40EC-4ABB-6ED8A7821297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6667495" y="5788212"/>
            <a:ext cx="97815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7" name="직사각형 196">
            <a:extLst>
              <a:ext uri="{FF2B5EF4-FFF2-40B4-BE49-F238E27FC236}">
                <a16:creationId xmlns:a16="http://schemas.microsoft.com/office/drawing/2014/main" id="{A886C4D9-753D-9715-9400-137563C253D2}"/>
              </a:ext>
            </a:extLst>
          </p:cNvPr>
          <p:cNvSpPr/>
          <p:nvPr/>
        </p:nvSpPr>
        <p:spPr>
          <a:xfrm>
            <a:off x="485111" y="2689057"/>
            <a:ext cx="1140737" cy="99359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Image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8" name="직사각형 197">
            <a:extLst>
              <a:ext uri="{FF2B5EF4-FFF2-40B4-BE49-F238E27FC236}">
                <a16:creationId xmlns:a16="http://schemas.microsoft.com/office/drawing/2014/main" id="{D03CC6C1-9B99-0DC7-9B86-70F4C768DFE5}"/>
              </a:ext>
            </a:extLst>
          </p:cNvPr>
          <p:cNvSpPr/>
          <p:nvPr/>
        </p:nvSpPr>
        <p:spPr>
          <a:xfrm>
            <a:off x="10629899" y="5291415"/>
            <a:ext cx="1140737" cy="9935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Mask</a:t>
            </a:r>
            <a:endParaRPr lang="ko-KR" altLang="en-US" dirty="0"/>
          </a:p>
        </p:txBody>
      </p:sp>
      <p:cxnSp>
        <p:nvCxnSpPr>
          <p:cNvPr id="200" name="직선 화살표 연결선 199">
            <a:extLst>
              <a:ext uri="{FF2B5EF4-FFF2-40B4-BE49-F238E27FC236}">
                <a16:creationId xmlns:a16="http://schemas.microsoft.com/office/drawing/2014/main" id="{A6D1BCF0-CA1A-7EF8-0EB0-7C52D37DDD71}"/>
              </a:ext>
            </a:extLst>
          </p:cNvPr>
          <p:cNvCxnSpPr>
            <a:stCxn id="197" idx="3"/>
            <a:endCxn id="4" idx="1"/>
          </p:cNvCxnSpPr>
          <p:nvPr/>
        </p:nvCxnSpPr>
        <p:spPr>
          <a:xfrm>
            <a:off x="1625848" y="3185853"/>
            <a:ext cx="78991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직선 화살표 연결선 201">
            <a:extLst>
              <a:ext uri="{FF2B5EF4-FFF2-40B4-BE49-F238E27FC236}">
                <a16:creationId xmlns:a16="http://schemas.microsoft.com/office/drawing/2014/main" id="{EC26AAE4-492C-B77A-9645-640889651A06}"/>
              </a:ext>
            </a:extLst>
          </p:cNvPr>
          <p:cNvCxnSpPr>
            <a:stCxn id="16" idx="3"/>
            <a:endCxn id="198" idx="1"/>
          </p:cNvCxnSpPr>
          <p:nvPr/>
        </p:nvCxnSpPr>
        <p:spPr>
          <a:xfrm flipV="1">
            <a:off x="9524998" y="5788211"/>
            <a:ext cx="1104901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3" name="TextBox 202">
            <a:extLst>
              <a:ext uri="{FF2B5EF4-FFF2-40B4-BE49-F238E27FC236}">
                <a16:creationId xmlns:a16="http://schemas.microsoft.com/office/drawing/2014/main" id="{1BA3A2A2-DC2A-5057-5B3A-BA603983CD53}"/>
              </a:ext>
            </a:extLst>
          </p:cNvPr>
          <p:cNvSpPr txBox="1"/>
          <p:nvPr/>
        </p:nvSpPr>
        <p:spPr>
          <a:xfrm>
            <a:off x="2020805" y="4290460"/>
            <a:ext cx="119468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low-level </a:t>
            </a:r>
          </a:p>
          <a:p>
            <a:pPr algn="ctr"/>
            <a:r>
              <a:rPr lang="en-US" altLang="ko-KR" dirty="0"/>
              <a:t>feature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3738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FE1706-5DA0-BBB2-3CA8-FEB76CD1C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accent1"/>
                </a:solidFill>
              </a:rPr>
              <a:t>Training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63DB3473-3760-87D5-D4BA-499944F2882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numCol="2"/>
              <a:lstStyle/>
              <a:p>
                <a:r>
                  <a:rPr lang="en-US" altLang="ko-KR" dirty="0"/>
                  <a:t>Data Augmentation</a:t>
                </a:r>
              </a:p>
              <a:p>
                <a:pPr lvl="1"/>
                <a:r>
                  <a:rPr lang="en-US" altLang="ko-KR" dirty="0" err="1"/>
                  <a:t>HorizontalFlip</a:t>
                </a:r>
                <a:endParaRPr lang="en-US" altLang="ko-KR" dirty="0"/>
              </a:p>
              <a:p>
                <a:pPr lvl="1"/>
                <a:r>
                  <a:rPr lang="en-US" altLang="ko-KR" dirty="0" err="1"/>
                  <a:t>ShiftScaleRotate</a:t>
                </a:r>
                <a:endParaRPr lang="en-US" altLang="ko-KR" dirty="0"/>
              </a:p>
              <a:p>
                <a:pPr lvl="1"/>
                <a:r>
                  <a:rPr lang="en-US" altLang="ko-KR" dirty="0" err="1"/>
                  <a:t>GridDistortion</a:t>
                </a:r>
                <a:endParaRPr lang="en-US" altLang="ko-KR" dirty="0"/>
              </a:p>
              <a:p>
                <a:pPr lvl="1"/>
                <a:r>
                  <a:rPr lang="en-US" altLang="ko-KR" dirty="0" err="1"/>
                  <a:t>ElasticTransform</a:t>
                </a:r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Loss Function =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1 −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2 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∩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</m:d>
                          </m:num>
                          <m:den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</m:d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</m:d>
                          </m:den>
                        </m:f>
                      </m:e>
                    </m:d>
                  </m:oMath>
                </a14:m>
                <a:endParaRPr lang="en-US" altLang="ko-KR" dirty="0"/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/>
              </a:p>
              <a:p>
                <a:r>
                  <a:rPr lang="en-US" altLang="ko-KR" dirty="0"/>
                  <a:t>Learning rate = 0.0001</a:t>
                </a:r>
              </a:p>
              <a:p>
                <a:r>
                  <a:rPr lang="en-US" altLang="ko-KR" dirty="0"/>
                  <a:t>Training Epoch = 30</a:t>
                </a:r>
              </a:p>
              <a:p>
                <a:r>
                  <a:rPr lang="en-US" altLang="ko-KR" dirty="0"/>
                  <a:t>Batch size = 16</a:t>
                </a:r>
                <a:endParaRPr lang="ko-KR" altLang="en-US" dirty="0"/>
              </a:p>
              <a:p>
                <a:pPr lvl="1"/>
                <a:endParaRPr lang="en-US" altLang="ko-KR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63DB3473-3760-87D5-D4BA-499944F288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6456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236285-E46C-D48B-BABF-52651B186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accent1"/>
                </a:solidFill>
              </a:rPr>
              <a:t>Result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pic>
        <p:nvPicPr>
          <p:cNvPr id="7" name="bandicam 2024-05-21 18-43-59-544">
            <a:hlinkClick r:id="" action="ppaction://media"/>
            <a:extLst>
              <a:ext uri="{FF2B5EF4-FFF2-40B4-BE49-F238E27FC236}">
                <a16:creationId xmlns:a16="http://schemas.microsoft.com/office/drawing/2014/main" id="{7A28CA26-8064-78D7-062F-F8CE29600A7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9400" y="1825625"/>
            <a:ext cx="6553200" cy="4351338"/>
          </a:xfrm>
        </p:spPr>
      </p:pic>
    </p:spTree>
    <p:extLst>
      <p:ext uri="{BB962C8B-B14F-4D97-AF65-F5344CB8AC3E}">
        <p14:creationId xmlns:p14="http://schemas.microsoft.com/office/powerpoint/2010/main" val="61880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137</Words>
  <Application>Microsoft Office PowerPoint</Application>
  <PresentationFormat>와이드스크린</PresentationFormat>
  <Paragraphs>60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Muli</vt:lpstr>
      <vt:lpstr>맑은 고딕</vt:lpstr>
      <vt:lpstr>Arial</vt:lpstr>
      <vt:lpstr>Cambria Math</vt:lpstr>
      <vt:lpstr>Office 테마</vt:lpstr>
      <vt:lpstr>Pet Detector</vt:lpstr>
      <vt:lpstr>목차</vt:lpstr>
      <vt:lpstr>개요</vt:lpstr>
      <vt:lpstr>Dataset</vt:lpstr>
      <vt:lpstr>Model</vt:lpstr>
      <vt:lpstr>Model</vt:lpstr>
      <vt:lpstr>Training</vt:lpstr>
      <vt:lpstr>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하은 심</dc:creator>
  <cp:lastModifiedBy>하은 심</cp:lastModifiedBy>
  <cp:revision>132</cp:revision>
  <dcterms:created xsi:type="dcterms:W3CDTF">2024-05-21T06:53:28Z</dcterms:created>
  <dcterms:modified xsi:type="dcterms:W3CDTF">2024-05-22T11:27:36Z</dcterms:modified>
</cp:coreProperties>
</file>

<file path=docProps/thumbnail.jpeg>
</file>